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7901-1779-452D-B509-646691D3D91A}" type="datetimeFigureOut">
              <a:rPr lang="it-IT" smtClean="0"/>
              <a:t>10/02/2017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214F-B1A6-4741-89F0-F541CF19E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25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7901-1779-452D-B509-646691D3D91A}" type="datetimeFigureOut">
              <a:rPr lang="it-IT" smtClean="0"/>
              <a:t>10/02/2017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214F-B1A6-4741-89F0-F541CF19E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58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7901-1779-452D-B509-646691D3D91A}" type="datetimeFigureOut">
              <a:rPr lang="it-IT" smtClean="0"/>
              <a:t>10/02/2017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214F-B1A6-4741-89F0-F541CF19E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14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7901-1779-452D-B509-646691D3D91A}" type="datetimeFigureOut">
              <a:rPr lang="it-IT" smtClean="0"/>
              <a:t>10/02/2017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214F-B1A6-4741-89F0-F541CF19E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74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7901-1779-452D-B509-646691D3D91A}" type="datetimeFigureOut">
              <a:rPr lang="it-IT" smtClean="0"/>
              <a:t>10/02/2017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214F-B1A6-4741-89F0-F541CF19E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88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7901-1779-452D-B509-646691D3D91A}" type="datetimeFigureOut">
              <a:rPr lang="it-IT" smtClean="0"/>
              <a:t>10/02/2017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214F-B1A6-4741-89F0-F541CF19E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37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7901-1779-452D-B509-646691D3D91A}" type="datetimeFigureOut">
              <a:rPr lang="it-IT" smtClean="0"/>
              <a:t>10/02/2017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214F-B1A6-4741-89F0-F541CF19E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13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7901-1779-452D-B509-646691D3D91A}" type="datetimeFigureOut">
              <a:rPr lang="it-IT" smtClean="0"/>
              <a:t>10/02/2017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214F-B1A6-4741-89F0-F541CF19E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6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7901-1779-452D-B509-646691D3D91A}" type="datetimeFigureOut">
              <a:rPr lang="it-IT" smtClean="0"/>
              <a:t>10/02/2017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214F-B1A6-4741-89F0-F541CF19E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98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7901-1779-452D-B509-646691D3D91A}" type="datetimeFigureOut">
              <a:rPr lang="it-IT" smtClean="0"/>
              <a:t>10/02/2017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214F-B1A6-4741-89F0-F541CF19E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41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7901-1779-452D-B509-646691D3D91A}" type="datetimeFigureOut">
              <a:rPr lang="it-IT" smtClean="0"/>
              <a:t>10/02/2017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214F-B1A6-4741-89F0-F541CF19E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75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D7901-1779-452D-B509-646691D3D91A}" type="datetimeFigureOut">
              <a:rPr lang="it-IT" smtClean="0"/>
              <a:t>10/02/2017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2214F-B1A6-4741-89F0-F541CF19E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60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5707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Principio di Pascal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452730" y="2120348"/>
            <a:ext cx="6215270" cy="4253948"/>
          </a:xfrm>
        </p:spPr>
        <p:txBody>
          <a:bodyPr>
            <a:normAutofit/>
          </a:bodyPr>
          <a:lstStyle/>
          <a:p>
            <a:r>
              <a:rPr lang="it-IT" sz="4000" dirty="0"/>
              <a:t>Il principio di Pascal afferma che la pressione esercitata su una qualunque superficie di un liquido, si trasmette inalterata a qualunque altra superficie del liquido, comunque essa sia orientata </a:t>
            </a:r>
          </a:p>
        </p:txBody>
      </p:sp>
      <p:cxnSp>
        <p:nvCxnSpPr>
          <p:cNvPr id="5" name="Connettore diritto 4"/>
          <p:cNvCxnSpPr/>
          <p:nvPr/>
        </p:nvCxnSpPr>
        <p:spPr>
          <a:xfrm>
            <a:off x="1060174" y="3140765"/>
            <a:ext cx="0" cy="226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/>
          <p:cNvCxnSpPr>
            <a:cxnSpLocks/>
          </p:cNvCxnSpPr>
          <p:nvPr/>
        </p:nvCxnSpPr>
        <p:spPr>
          <a:xfrm>
            <a:off x="1060174" y="5393635"/>
            <a:ext cx="1563756" cy="13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/>
          <p:cNvCxnSpPr/>
          <p:nvPr/>
        </p:nvCxnSpPr>
        <p:spPr>
          <a:xfrm flipV="1">
            <a:off x="2623930" y="3140765"/>
            <a:ext cx="0" cy="226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1060174" y="3366052"/>
            <a:ext cx="1563756" cy="202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2 12"/>
          <p:cNvCxnSpPr>
            <a:cxnSpLocks/>
            <a:endCxn id="11" idx="0"/>
          </p:cNvCxnSpPr>
          <p:nvPr/>
        </p:nvCxnSpPr>
        <p:spPr>
          <a:xfrm>
            <a:off x="1842050" y="2679533"/>
            <a:ext cx="2" cy="686519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856226" y="2712457"/>
            <a:ext cx="479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</a:t>
            </a:r>
          </a:p>
        </p:txBody>
      </p:sp>
      <p:cxnSp>
        <p:nvCxnSpPr>
          <p:cNvPr id="18" name="Connettore diritto 17"/>
          <p:cNvCxnSpPr/>
          <p:nvPr/>
        </p:nvCxnSpPr>
        <p:spPr>
          <a:xfrm>
            <a:off x="1406769" y="4459458"/>
            <a:ext cx="422031" cy="6049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cxnSpLocks/>
          </p:cNvCxnSpPr>
          <p:nvPr/>
        </p:nvCxnSpPr>
        <p:spPr>
          <a:xfrm flipH="1">
            <a:off x="1598618" y="4361272"/>
            <a:ext cx="643748" cy="395815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1714473" y="4146221"/>
            <a:ext cx="479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</a:t>
            </a:r>
          </a:p>
        </p:txBody>
      </p:sp>
      <p:cxnSp>
        <p:nvCxnSpPr>
          <p:cNvPr id="24" name="Connettore diritto 23"/>
          <p:cNvCxnSpPr/>
          <p:nvPr/>
        </p:nvCxnSpPr>
        <p:spPr>
          <a:xfrm>
            <a:off x="1060174" y="3756074"/>
            <a:ext cx="0" cy="491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cxnSpLocks/>
          </p:cNvCxnSpPr>
          <p:nvPr/>
        </p:nvCxnSpPr>
        <p:spPr>
          <a:xfrm flipH="1" flipV="1">
            <a:off x="1057546" y="4018012"/>
            <a:ext cx="656927" cy="13994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277863" y="3608106"/>
            <a:ext cx="479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91204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animBg="1"/>
      <p:bldP spid="16" grpId="0"/>
      <p:bldP spid="22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714400"/>
            <a:ext cx="9144000" cy="987791"/>
          </a:xfrm>
        </p:spPr>
        <p:txBody>
          <a:bodyPr/>
          <a:lstStyle/>
          <a:p>
            <a:r>
              <a:rPr lang="it-IT" dirty="0"/>
              <a:t>Legge di </a:t>
            </a:r>
            <a:r>
              <a:rPr lang="it-IT" dirty="0" err="1"/>
              <a:t>Stevino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231988" y="2053883"/>
            <a:ext cx="4914314" cy="942536"/>
          </a:xfrm>
        </p:spPr>
        <p:txBody>
          <a:bodyPr>
            <a:noAutofit/>
          </a:bodyPr>
          <a:lstStyle/>
          <a:p>
            <a:r>
              <a:rPr lang="it-IT" sz="3200" dirty="0"/>
              <a:t>Consideriamo un fluido in equilibrio idrostatico.</a:t>
            </a:r>
          </a:p>
        </p:txBody>
      </p:sp>
      <p:sp>
        <p:nvSpPr>
          <p:cNvPr id="4" name="Ovale 3"/>
          <p:cNvSpPr/>
          <p:nvPr/>
        </p:nvSpPr>
        <p:spPr>
          <a:xfrm>
            <a:off x="1294228" y="2574388"/>
            <a:ext cx="1786597" cy="604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diritto 5"/>
          <p:cNvCxnSpPr>
            <a:stCxn id="4" idx="2"/>
          </p:cNvCxnSpPr>
          <p:nvPr/>
        </p:nvCxnSpPr>
        <p:spPr>
          <a:xfrm>
            <a:off x="1294228" y="2876843"/>
            <a:ext cx="28135" cy="2356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/>
          <p:cNvCxnSpPr>
            <a:cxnSpLocks/>
            <a:stCxn id="4" idx="6"/>
            <a:endCxn id="9" idx="6"/>
          </p:cNvCxnSpPr>
          <p:nvPr/>
        </p:nvCxnSpPr>
        <p:spPr>
          <a:xfrm>
            <a:off x="3080825" y="2876843"/>
            <a:ext cx="14067" cy="2356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/>
          <p:cNvSpPr/>
          <p:nvPr/>
        </p:nvSpPr>
        <p:spPr>
          <a:xfrm>
            <a:off x="1308295" y="4930727"/>
            <a:ext cx="1786597" cy="604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1927274" y="3720903"/>
            <a:ext cx="548640" cy="23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diritto 12"/>
          <p:cNvCxnSpPr>
            <a:stCxn id="11" idx="2"/>
          </p:cNvCxnSpPr>
          <p:nvPr/>
        </p:nvCxnSpPr>
        <p:spPr>
          <a:xfrm>
            <a:off x="1927274" y="3836963"/>
            <a:ext cx="0" cy="678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/>
          <p:cNvCxnSpPr>
            <a:stCxn id="11" idx="6"/>
          </p:cNvCxnSpPr>
          <p:nvPr/>
        </p:nvCxnSpPr>
        <p:spPr>
          <a:xfrm>
            <a:off x="2475914" y="3836963"/>
            <a:ext cx="0" cy="73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1927274" y="4455940"/>
            <a:ext cx="548640" cy="23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6231988" y="3048505"/>
            <a:ext cx="46845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Consideriamo un elemento di tale fluido di forma cilindrica. Estrapoliamo tale elemento di fluido dal fluido stesso e analizziamone l’equilibrio.</a:t>
            </a:r>
          </a:p>
        </p:txBody>
      </p:sp>
    </p:spTree>
    <p:extLst>
      <p:ext uri="{BB962C8B-B14F-4D97-AF65-F5344CB8AC3E}">
        <p14:creationId xmlns:p14="http://schemas.microsoft.com/office/powerpoint/2010/main" val="233652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9" grpId="0" animBg="1"/>
      <p:bldP spid="11" grpId="0" animBg="1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35380" y="1939201"/>
            <a:ext cx="5994009" cy="74172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Sull’elemento di fluido agiranno: </a:t>
            </a:r>
          </a:p>
        </p:txBody>
      </p:sp>
      <p:sp>
        <p:nvSpPr>
          <p:cNvPr id="4" name="Ovale 3"/>
          <p:cNvSpPr/>
          <p:nvPr/>
        </p:nvSpPr>
        <p:spPr>
          <a:xfrm>
            <a:off x="2419644" y="2567353"/>
            <a:ext cx="548640" cy="23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diritto 4"/>
          <p:cNvCxnSpPr>
            <a:stCxn id="4" idx="2"/>
          </p:cNvCxnSpPr>
          <p:nvPr/>
        </p:nvCxnSpPr>
        <p:spPr>
          <a:xfrm>
            <a:off x="2419644" y="2683413"/>
            <a:ext cx="0" cy="678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/>
          <p:cNvCxnSpPr>
            <a:stCxn id="4" idx="6"/>
          </p:cNvCxnSpPr>
          <p:nvPr/>
        </p:nvCxnSpPr>
        <p:spPr>
          <a:xfrm>
            <a:off x="2968284" y="2683413"/>
            <a:ext cx="0" cy="735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2419644" y="3302390"/>
            <a:ext cx="548640" cy="232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/>
          <p:cNvCxnSpPr/>
          <p:nvPr/>
        </p:nvCxnSpPr>
        <p:spPr>
          <a:xfrm>
            <a:off x="2686929" y="3080825"/>
            <a:ext cx="28136" cy="12379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cxnSpLocks/>
          </p:cNvCxnSpPr>
          <p:nvPr/>
        </p:nvCxnSpPr>
        <p:spPr>
          <a:xfrm flipH="1" flipV="1">
            <a:off x="2560321" y="3534509"/>
            <a:ext cx="6782" cy="784273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362870" y="2154436"/>
            <a:ext cx="408467" cy="713294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732418" y="3603480"/>
            <a:ext cx="771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/>
              <a:t>mg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723602" y="3707558"/>
            <a:ext cx="766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P</a:t>
            </a:r>
            <a:r>
              <a:rPr lang="it-IT" sz="2000" dirty="0"/>
              <a:t>2 </a:t>
            </a:r>
            <a:r>
              <a:rPr lang="it-IT" sz="2800" dirty="0"/>
              <a:t>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614188" y="1999071"/>
            <a:ext cx="766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P</a:t>
            </a:r>
            <a:r>
              <a:rPr lang="it-IT" sz="2000" dirty="0"/>
              <a:t>1 </a:t>
            </a:r>
            <a:r>
              <a:rPr lang="it-IT" sz="2800" dirty="0"/>
              <a:t>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935379" y="2466835"/>
            <a:ext cx="5145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La forza peso dell’elemento stesso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947784" y="3126426"/>
            <a:ext cx="60710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La forza dovuta alla pressione esercitata </a:t>
            </a:r>
          </a:p>
          <a:p>
            <a:r>
              <a:rPr lang="it-IT" sz="2800" dirty="0"/>
              <a:t>Sulla superficie in basso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4947784" y="4034932"/>
            <a:ext cx="68180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La forza dovuta alla pressione esercitata sulla </a:t>
            </a:r>
          </a:p>
          <a:p>
            <a:r>
              <a:rPr lang="it-IT" sz="2800" dirty="0"/>
              <a:t>Superficie in alto</a:t>
            </a:r>
          </a:p>
        </p:txBody>
      </p:sp>
    </p:spTree>
    <p:extLst>
      <p:ext uri="{BB962C8B-B14F-4D97-AF65-F5344CB8AC3E}">
        <p14:creationId xmlns:p14="http://schemas.microsoft.com/office/powerpoint/2010/main" val="304597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417255" y="1294227"/>
            <a:ext cx="6020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prstClr val="black"/>
                </a:solidFill>
              </a:rPr>
              <a:t>mg +P</a:t>
            </a:r>
            <a:r>
              <a:rPr lang="it-IT" dirty="0">
                <a:solidFill>
                  <a:prstClr val="black"/>
                </a:solidFill>
              </a:rPr>
              <a:t>1</a:t>
            </a:r>
            <a:r>
              <a:rPr lang="it-IT" sz="2800" dirty="0">
                <a:solidFill>
                  <a:prstClr val="black"/>
                </a:solidFill>
              </a:rPr>
              <a:t> A – P</a:t>
            </a:r>
            <a:r>
              <a:rPr lang="it-IT" dirty="0">
                <a:solidFill>
                  <a:prstClr val="black"/>
                </a:solidFill>
              </a:rPr>
              <a:t>2</a:t>
            </a:r>
            <a:r>
              <a:rPr lang="it-IT" sz="2800" dirty="0">
                <a:solidFill>
                  <a:prstClr val="black"/>
                </a:solidFill>
              </a:rPr>
              <a:t> A =0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84738" y="731520"/>
            <a:ext cx="976297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Poiché l’elemento di fluido è in equilibrio, è possibile scrivere: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083212" y="2152357"/>
            <a:ext cx="9537896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Raccogliendo a fattore «A» si ha: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417255" y="3003009"/>
            <a:ext cx="3235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prstClr val="black"/>
                </a:solidFill>
              </a:rPr>
              <a:t>mg +(P</a:t>
            </a:r>
            <a:r>
              <a:rPr lang="it-IT" dirty="0">
                <a:solidFill>
                  <a:prstClr val="black"/>
                </a:solidFill>
              </a:rPr>
              <a:t>1</a:t>
            </a:r>
            <a:r>
              <a:rPr lang="it-IT" sz="2800" dirty="0">
                <a:solidFill>
                  <a:prstClr val="black"/>
                </a:solidFill>
              </a:rPr>
              <a:t>  – P</a:t>
            </a:r>
            <a:r>
              <a:rPr lang="it-IT" dirty="0">
                <a:solidFill>
                  <a:prstClr val="black"/>
                </a:solidFill>
              </a:rPr>
              <a:t>2</a:t>
            </a:r>
            <a:r>
              <a:rPr lang="it-IT" sz="2800" dirty="0">
                <a:solidFill>
                  <a:prstClr val="black"/>
                </a:solidFill>
              </a:rPr>
              <a:t> ) A =0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01858" y="3896751"/>
            <a:ext cx="10325687" cy="99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Esprimendo adesso la massa come prodotto della densità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del liquido per il volume si ha: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192173" y="5001833"/>
            <a:ext cx="693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dirty="0" err="1">
                <a:solidFill>
                  <a:prstClr val="black"/>
                </a:solidFill>
              </a:rPr>
              <a:t>dvg</a:t>
            </a:r>
            <a:r>
              <a:rPr lang="it-IT" sz="2800" dirty="0">
                <a:solidFill>
                  <a:prstClr val="black"/>
                </a:solidFill>
              </a:rPr>
              <a:t> +(P</a:t>
            </a:r>
            <a:r>
              <a:rPr lang="it-IT" dirty="0">
                <a:solidFill>
                  <a:prstClr val="black"/>
                </a:solidFill>
              </a:rPr>
              <a:t>1</a:t>
            </a:r>
            <a:r>
              <a:rPr lang="it-IT" sz="2800" dirty="0">
                <a:solidFill>
                  <a:prstClr val="black"/>
                </a:solidFill>
              </a:rPr>
              <a:t>  – P</a:t>
            </a:r>
            <a:r>
              <a:rPr lang="it-IT" dirty="0">
                <a:solidFill>
                  <a:prstClr val="black"/>
                </a:solidFill>
              </a:rPr>
              <a:t>2</a:t>
            </a:r>
            <a:r>
              <a:rPr lang="it-IT" sz="2800" dirty="0">
                <a:solidFill>
                  <a:prstClr val="black"/>
                </a:solidFill>
              </a:rPr>
              <a:t> ) A =0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083212" y="5612718"/>
            <a:ext cx="101398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Esprimendo il volume come prodotto dell’area di base del cilindretto</a:t>
            </a:r>
          </a:p>
          <a:p>
            <a:r>
              <a:rPr lang="it-IT" sz="2800" dirty="0"/>
              <a:t> per l’altezza si ha:</a:t>
            </a:r>
          </a:p>
        </p:txBody>
      </p:sp>
    </p:spTree>
    <p:extLst>
      <p:ext uri="{BB962C8B-B14F-4D97-AF65-F5344CB8AC3E}">
        <p14:creationId xmlns:p14="http://schemas.microsoft.com/office/powerpoint/2010/main" val="344267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81732" y="534573"/>
            <a:ext cx="3663462" cy="562707"/>
          </a:xfrm>
        </p:spPr>
        <p:txBody>
          <a:bodyPr/>
          <a:lstStyle/>
          <a:p>
            <a:pPr marL="0" indent="0">
              <a:buNone/>
            </a:pPr>
            <a:r>
              <a:rPr lang="it-IT" dirty="0" err="1">
                <a:solidFill>
                  <a:prstClr val="black"/>
                </a:solidFill>
              </a:rPr>
              <a:t>dAhg</a:t>
            </a:r>
            <a:r>
              <a:rPr lang="it-IT" dirty="0">
                <a:solidFill>
                  <a:prstClr val="black"/>
                </a:solidFill>
              </a:rPr>
              <a:t> +(P1  – P2 ) A =0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082019" y="1209821"/>
            <a:ext cx="7851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Dividendo tutto per A e isolando la quantità P2 si ha: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008099" y="2264899"/>
            <a:ext cx="2399713" cy="4801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prstClr val="black"/>
                </a:solidFill>
              </a:rPr>
              <a:t>P</a:t>
            </a:r>
            <a:r>
              <a:rPr lang="it-IT" dirty="0">
                <a:solidFill>
                  <a:prstClr val="black"/>
                </a:solidFill>
              </a:rPr>
              <a:t>2</a:t>
            </a:r>
            <a:r>
              <a:rPr lang="it-IT" sz="2800" dirty="0">
                <a:solidFill>
                  <a:prstClr val="black"/>
                </a:solidFill>
              </a:rPr>
              <a:t> = P</a:t>
            </a:r>
            <a:r>
              <a:rPr lang="it-IT" dirty="0">
                <a:solidFill>
                  <a:prstClr val="black"/>
                </a:solidFill>
              </a:rPr>
              <a:t>1</a:t>
            </a:r>
            <a:r>
              <a:rPr lang="it-IT" sz="2800" dirty="0">
                <a:solidFill>
                  <a:prstClr val="black"/>
                </a:solidFill>
              </a:rPr>
              <a:t> +</a:t>
            </a:r>
            <a:r>
              <a:rPr lang="it-IT" sz="2800" dirty="0" err="1">
                <a:solidFill>
                  <a:prstClr val="black"/>
                </a:solidFill>
              </a:rPr>
              <a:t>dgh</a:t>
            </a:r>
            <a:endParaRPr lang="it-IT" sz="2800" dirty="0">
              <a:solidFill>
                <a:prstClr val="black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391478" y="3644348"/>
            <a:ext cx="975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La pressione esercitata da una colonna di liquido, varia, pertanto, linearmente con l’altezza della colonna stessa.</a:t>
            </a:r>
          </a:p>
          <a:p>
            <a:r>
              <a:rPr lang="it-IT" sz="3200" dirty="0"/>
              <a:t>Fissato il liquido, infatti, rimane fissato il valore della densità e la pressione dipende unicamente dall’altezza della colonna di liquido </a:t>
            </a:r>
          </a:p>
        </p:txBody>
      </p:sp>
    </p:spTree>
    <p:extLst>
      <p:ext uri="{BB962C8B-B14F-4D97-AF65-F5344CB8AC3E}">
        <p14:creationId xmlns:p14="http://schemas.microsoft.com/office/powerpoint/2010/main" val="216767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Principio di Pascal</vt:lpstr>
      <vt:lpstr>Legge di Stevino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Principio di Pascal</dc:title>
  <dc:creator>Francesco</dc:creator>
  <cp:lastModifiedBy>Francesco</cp:lastModifiedBy>
  <cp:revision>8</cp:revision>
  <dcterms:created xsi:type="dcterms:W3CDTF">2017-02-06T12:47:24Z</dcterms:created>
  <dcterms:modified xsi:type="dcterms:W3CDTF">2017-02-10T13:34:36Z</dcterms:modified>
</cp:coreProperties>
</file>