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97" r:id="rId5"/>
    <p:sldId id="260" r:id="rId6"/>
    <p:sldId id="261" r:id="rId7"/>
    <p:sldId id="298" r:id="rId8"/>
    <p:sldId id="299" r:id="rId9"/>
    <p:sldId id="263" r:id="rId10"/>
    <p:sldId id="300" r:id="rId11"/>
    <p:sldId id="262" r:id="rId12"/>
    <p:sldId id="264" r:id="rId13"/>
    <p:sldId id="301" r:id="rId14"/>
    <p:sldId id="265" r:id="rId15"/>
    <p:sldId id="266" r:id="rId16"/>
    <p:sldId id="267" r:id="rId17"/>
    <p:sldId id="302" r:id="rId18"/>
    <p:sldId id="268" r:id="rId19"/>
    <p:sldId id="308" r:id="rId20"/>
    <p:sldId id="309" r:id="rId21"/>
    <p:sldId id="269" r:id="rId22"/>
    <p:sldId id="310" r:id="rId23"/>
    <p:sldId id="270" r:id="rId24"/>
    <p:sldId id="271" r:id="rId25"/>
    <p:sldId id="303" r:id="rId26"/>
    <p:sldId id="272" r:id="rId27"/>
    <p:sldId id="273" r:id="rId28"/>
    <p:sldId id="274" r:id="rId29"/>
    <p:sldId id="275" r:id="rId30"/>
    <p:sldId id="304" r:id="rId31"/>
    <p:sldId id="276" r:id="rId32"/>
    <p:sldId id="277" r:id="rId33"/>
    <p:sldId id="305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306" r:id="rId47"/>
    <p:sldId id="290" r:id="rId48"/>
    <p:sldId id="291" r:id="rId49"/>
    <p:sldId id="292" r:id="rId50"/>
    <p:sldId id="293" r:id="rId51"/>
    <p:sldId id="307" r:id="rId52"/>
    <p:sldId id="294" r:id="rId53"/>
    <p:sldId id="295" r:id="rId54"/>
    <p:sldId id="296" r:id="rId5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0375-6A60-4039-8B14-53B2637F3494}" type="datetimeFigureOut">
              <a:rPr lang="it-IT" smtClean="0"/>
              <a:pPr/>
              <a:t>27/09/2013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E44CB-63F6-452B-95E4-6FF521B8DD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Autofit/>
          </a:bodyPr>
          <a:lstStyle/>
          <a:p>
            <a:r>
              <a:rPr lang="it-IT" sz="8000" b="1" dirty="0" smtClean="0">
                <a:solidFill>
                  <a:srgbClr val="FF0000"/>
                </a:solidFill>
              </a:rPr>
              <a:t>Forza peso e massa</a:t>
            </a:r>
            <a:endParaRPr lang="it-IT" sz="8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80920" cy="4509120"/>
          </a:xfrm>
        </p:spPr>
        <p:txBody>
          <a:bodyPr>
            <a:noAutofit/>
          </a:bodyPr>
          <a:lstStyle/>
          <a:p>
            <a:r>
              <a:rPr lang="it-IT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massa è una grandezza fisica legata alla quantità di materia presente in un corpo.</a:t>
            </a:r>
            <a:endParaRPr lang="it-IT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800" b="1" dirty="0" smtClean="0"/>
              <a:t>che compie un viaggio immaginario, dalla terra alla luna.</a:t>
            </a:r>
            <a:endParaRPr lang="it-IT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aneta-terra-300x2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3835940" cy="2736304"/>
          </a:xfrm>
        </p:spPr>
      </p:pic>
      <p:pic>
        <p:nvPicPr>
          <p:cNvPr id="5" name="Immagine 4" descr="m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9704" y="2420888"/>
            <a:ext cx="2664296" cy="199822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547664" y="1700808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843808" y="1268760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355976" y="1268760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724128" y="1268760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380312" y="2204864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800" b="1" dirty="0" smtClean="0"/>
              <a:t>Quando l’oggetto si troverà sulla superficie della luna, …..</a:t>
            </a:r>
            <a:endParaRPr lang="it-IT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8800" b="1" dirty="0" smtClean="0"/>
              <a:t>la sua massa sarà uguale a quella che esso possedeva sulla terra, non sarà cambiata.</a:t>
            </a:r>
            <a:endParaRPr lang="it-IT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800" b="1" dirty="0" smtClean="0"/>
              <a:t>Al contrario, il suo peso diverrà pari a un sesto rispetto a quello sulla terra.</a:t>
            </a:r>
            <a:endParaRPr lang="it-IT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7200" b="1" dirty="0" smtClean="0"/>
              <a:t>La forza di gravità con cui la luna attrae l’oggetto è minore rispetto a quella con cui lo attrae la terra.</a:t>
            </a:r>
            <a:endParaRPr lang="it-IT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900" b="1" dirty="0" smtClean="0"/>
              <a:t>Per tale motivo l’oggetto, sulla luna, sarà di fatto più leggero …..</a:t>
            </a:r>
            <a:endParaRPr lang="it-IT" sz="8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800" b="1" dirty="0" smtClean="0"/>
              <a:t>che sulla terra, pur essendo la sua massa rimasta inalterata.</a:t>
            </a:r>
            <a:endParaRPr lang="it-IT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500" b="1" dirty="0" smtClean="0"/>
              <a:t>Immaginiamo di allontanare un oggetto dalla terra fino a quando la sua gravità non lo influenza più. </a:t>
            </a:r>
            <a:endParaRPr lang="it-IT" sz="7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/>
              <a:t>Supponiamo,inoltre, che nel punto in cui lo portiamo, …..</a:t>
            </a:r>
            <a:endParaRPr lang="it-I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11400" b="1" cap="all" dirty="0" smtClean="0">
                <a:solidFill>
                  <a:srgbClr val="FF0000"/>
                </a:solidFill>
              </a:rPr>
              <a:t>La massa non cambia spostandoci da un posto ad un altro.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000" b="1" dirty="0" smtClean="0"/>
              <a:t>sia trascurabile anche la gravità di tutti gli altri corpi celesti presenti nell’universo.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000" b="1" dirty="0" smtClean="0"/>
              <a:t>In tale situazione, il corpo non sarà soggetto a nessuna forza gravitazionale, ….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 </a:t>
            </a:r>
            <a:r>
              <a:rPr lang="it-IT" sz="8800" b="1" dirty="0" smtClean="0"/>
              <a:t>il suo peso sarà pertanto nullo. L’oggetto fluttuerà cosi nel vuoto.</a:t>
            </a:r>
            <a:endParaRPr lang="it-IT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200" b="1" dirty="0" smtClean="0"/>
              <a:t>La sua massa, al contrario, sarà rimasta inalterata e uguale a quella che esso possedeva sulla terra.</a:t>
            </a:r>
            <a:endParaRPr lang="it-IT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7214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200" b="1" dirty="0" smtClean="0"/>
              <a:t>Un oggetto, nello spazio profondo, lontano dall’attrazione gravitazionale dei corpi celesti, ….</a:t>
            </a:r>
            <a:endParaRPr lang="it-IT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8800" b="1" dirty="0" smtClean="0"/>
              <a:t>possiede una massa diversa da </a:t>
            </a:r>
            <a:r>
              <a:rPr lang="it-IT" sz="8800" b="1" dirty="0" smtClean="0"/>
              <a:t>zero, </a:t>
            </a:r>
            <a:r>
              <a:rPr lang="it-IT" sz="8800" b="1" dirty="0" smtClean="0"/>
              <a:t>mentre ha un peso </a:t>
            </a:r>
            <a:r>
              <a:rPr lang="it-IT" sz="8800" b="1" dirty="0" smtClean="0"/>
              <a:t>nullo!</a:t>
            </a:r>
            <a:endParaRPr lang="it-IT" sz="8800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it-IT" sz="8800" b="1" dirty="0" smtClean="0">
                <a:solidFill>
                  <a:srgbClr val="FF0000"/>
                </a:solidFill>
              </a:rPr>
              <a:t>COME RICAVARE UNA FORMULA INVERSA</a:t>
            </a:r>
            <a:endParaRPr lang="it-IT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9600" dirty="0" smtClean="0"/>
              <a:t>       P = m g</a:t>
            </a:r>
          </a:p>
          <a:p>
            <a:pPr algn="ctr">
              <a:buNone/>
            </a:pPr>
            <a:r>
              <a:rPr lang="it-IT" sz="9600" b="1" dirty="0" smtClean="0"/>
              <a:t>Le quantità presenti a sinistra del segno di uguale</a:t>
            </a:r>
            <a:endParaRPr lang="it-IT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800" b="1" dirty="0" smtClean="0"/>
              <a:t>costituiscono il primo membro della relazione analitica.</a:t>
            </a:r>
            <a:endParaRPr lang="it-IT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000" b="1" dirty="0" smtClean="0"/>
              <a:t>Le quantità presenti a destra del segno di uguale costituiscono …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5446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000" b="1" dirty="0" smtClean="0"/>
              <a:t>Allontanando un oggetto dalla terra e portandolo sulla luna, ad esempio, 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800" b="1" dirty="0" smtClean="0"/>
              <a:t>il secondo membro della relazione analitica stessa.</a:t>
            </a:r>
          </a:p>
          <a:p>
            <a:pPr algn="ctr">
              <a:buNone/>
            </a:pPr>
            <a:endParaRPr lang="it-IT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9600" dirty="0" smtClean="0"/>
              <a:t>        </a:t>
            </a:r>
            <a:r>
              <a:rPr lang="it-IT" sz="9600" b="1" dirty="0" smtClean="0">
                <a:solidFill>
                  <a:srgbClr val="FF0000"/>
                </a:solidFill>
              </a:rPr>
              <a:t>P = mg</a:t>
            </a:r>
          </a:p>
          <a:p>
            <a:pPr algn="ctr">
              <a:buNone/>
            </a:pPr>
            <a:r>
              <a:rPr lang="it-IT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Nel caso della relazione scritta sopra, si ha:</a:t>
            </a:r>
            <a:endParaRPr lang="it-IT" sz="9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900" b="1" dirty="0" smtClean="0">
                <a:solidFill>
                  <a:srgbClr val="FF0000"/>
                </a:solidFill>
              </a:rPr>
              <a:t>P</a:t>
            </a:r>
            <a:r>
              <a:rPr lang="it-IT" sz="9900" dirty="0" smtClean="0"/>
              <a:t> : </a:t>
            </a:r>
            <a:r>
              <a:rPr lang="it-IT" sz="9900" b="1" dirty="0" smtClean="0"/>
              <a:t>primo membro della </a:t>
            </a:r>
            <a:r>
              <a:rPr lang="it-IT" sz="9900" b="1" dirty="0" smtClean="0"/>
              <a:t>relazione</a:t>
            </a:r>
          </a:p>
          <a:p>
            <a:pPr algn="ctr">
              <a:buNone/>
            </a:pPr>
            <a:r>
              <a:rPr lang="it-IT" sz="9900" b="1" dirty="0" smtClean="0"/>
              <a:t> P = mg</a:t>
            </a:r>
            <a:endParaRPr lang="it-IT" sz="9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9800" b="1" dirty="0" smtClean="0">
                <a:solidFill>
                  <a:srgbClr val="FF0000"/>
                </a:solidFill>
              </a:rPr>
              <a:t>“mg”</a:t>
            </a:r>
            <a:r>
              <a:rPr lang="it-IT" sz="9800" dirty="0" smtClean="0"/>
              <a:t>: </a:t>
            </a:r>
            <a:r>
              <a:rPr lang="it-IT" sz="9800" b="1" dirty="0" smtClean="0"/>
              <a:t>secondo membro della relazione P = mg. </a:t>
            </a:r>
          </a:p>
          <a:p>
            <a:pPr algn="ctr">
              <a:buNone/>
            </a:pPr>
            <a:endParaRPr lang="it-IT" sz="9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000" b="1" dirty="0" smtClean="0"/>
              <a:t>Vogliamo </a:t>
            </a:r>
            <a:r>
              <a:rPr lang="it-IT" sz="8000" b="1" dirty="0" smtClean="0">
                <a:solidFill>
                  <a:srgbClr val="FF0000"/>
                </a:solidFill>
              </a:rPr>
              <a:t>risolvere</a:t>
            </a:r>
            <a:r>
              <a:rPr lang="it-IT" sz="8000" b="1" dirty="0" smtClean="0"/>
              <a:t> la relazione “P = mg”, </a:t>
            </a:r>
            <a:r>
              <a:rPr lang="it-IT" sz="8000" b="1" dirty="0" smtClean="0">
                <a:solidFill>
                  <a:srgbClr val="FF0000"/>
                </a:solidFill>
              </a:rPr>
              <a:t>rispetto</a:t>
            </a:r>
            <a:r>
              <a:rPr lang="it-IT" sz="8000" b="1" dirty="0" smtClean="0"/>
              <a:t> alla quantità “</a:t>
            </a:r>
            <a:r>
              <a:rPr lang="it-IT" sz="8000" b="1" dirty="0" smtClean="0">
                <a:solidFill>
                  <a:srgbClr val="FF0000"/>
                </a:solidFill>
              </a:rPr>
              <a:t>g</a:t>
            </a:r>
            <a:r>
              <a:rPr lang="it-IT" sz="8000" b="1" dirty="0" smtClean="0"/>
              <a:t>”.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FF0000"/>
                </a:solidFill>
              </a:rPr>
              <a:t>Primo </a:t>
            </a:r>
            <a:r>
              <a:rPr lang="it-IT" sz="9600" b="1" dirty="0" err="1" smtClean="0">
                <a:solidFill>
                  <a:srgbClr val="FF0000"/>
                </a:solidFill>
              </a:rPr>
              <a:t>step</a:t>
            </a:r>
            <a:r>
              <a:rPr lang="it-IT" sz="9600" b="1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it-IT" sz="9600" b="1" dirty="0" smtClean="0"/>
              <a:t>1. Scriviamo la relazione “P = mg”.</a:t>
            </a:r>
            <a:endParaRPr lang="it-IT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6600" b="1" dirty="0" smtClean="0">
                <a:solidFill>
                  <a:srgbClr val="FF0000"/>
                </a:solidFill>
              </a:rPr>
              <a:t>Secondo </a:t>
            </a:r>
            <a:r>
              <a:rPr lang="it-IT" sz="6600" b="1" dirty="0" err="1" smtClean="0">
                <a:solidFill>
                  <a:srgbClr val="FF0000"/>
                </a:solidFill>
              </a:rPr>
              <a:t>step</a:t>
            </a:r>
            <a:r>
              <a:rPr lang="it-IT" sz="6600" b="1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None/>
            </a:pPr>
            <a:r>
              <a:rPr lang="it-IT" sz="7000" b="1" dirty="0" smtClean="0"/>
              <a:t>2. Dividiamo il primo e il secondo membro della relazione scritta, per la quantità “m”.</a:t>
            </a:r>
            <a:endParaRPr lang="it-IT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5184576" cy="2126486"/>
        </p:xfrm>
        <a:graphic>
          <a:graphicData uri="http://schemas.openxmlformats.org/presentationml/2006/ole">
            <p:oleObj spid="_x0000_s1026" name="Equazione" r:id="rId3" imgW="495000" imgH="203040" progId="Equation.3">
              <p:embed/>
            </p:oleObj>
          </a:graphicData>
        </a:graphic>
      </p:graphicFrame>
      <p:graphicFrame>
        <p:nvGraphicFramePr>
          <p:cNvPr id="1027" name="Segnaposto contenuto 3"/>
          <p:cNvGraphicFramePr>
            <a:graphicFrameLocks noChangeAspect="1"/>
          </p:cNvGraphicFramePr>
          <p:nvPr/>
        </p:nvGraphicFramePr>
        <p:xfrm>
          <a:off x="1475656" y="2132856"/>
          <a:ext cx="5849938" cy="4121150"/>
        </p:xfrm>
        <a:graphic>
          <a:graphicData uri="http://schemas.openxmlformats.org/presentationml/2006/ole">
            <p:oleObj spid="_x0000_s1027" name="Equazione" r:id="rId4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6300" b="1" dirty="0" smtClean="0"/>
              <a:t>Nell’ultima relazione scritta, la quantità “m” compare a numeratore e a denominatore. È perciò possibile semplificarla.</a:t>
            </a:r>
            <a:endParaRPr lang="it-IT" sz="6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it-IT" sz="8800" b="1" dirty="0" smtClean="0">
                <a:solidFill>
                  <a:srgbClr val="FF0000"/>
                </a:solidFill>
              </a:rPr>
              <a:t>Esercizio</a:t>
            </a:r>
            <a:endParaRPr lang="it-IT" sz="8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6500" b="1" dirty="0" smtClean="0"/>
              <a:t>Un oggetto ha una massa di 102 g, calcolare la forza peso a cui esso è soggetto sulla terra e sulla luna.</a:t>
            </a:r>
            <a:endParaRPr lang="it-IT" sz="6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800" b="1" dirty="0" smtClean="0"/>
              <a:t>esso conserverà la stessa massa che possedeva sulla terra …..</a:t>
            </a:r>
            <a:endParaRPr lang="it-IT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9600" b="1" dirty="0" smtClean="0">
                <a:solidFill>
                  <a:srgbClr val="FF0000"/>
                </a:solidFill>
              </a:rPr>
              <a:t>Primo </a:t>
            </a:r>
            <a:r>
              <a:rPr lang="it-IT" sz="9600" b="1" dirty="0" err="1" smtClean="0">
                <a:solidFill>
                  <a:srgbClr val="FF0000"/>
                </a:solidFill>
              </a:rPr>
              <a:t>step</a:t>
            </a:r>
            <a:endParaRPr lang="it-IT" sz="9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it-IT" sz="8000" b="1" dirty="0" smtClean="0"/>
              <a:t>Convertiamo la massa dell’oggetto in chilogrammi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000" b="1" dirty="0" smtClean="0"/>
              <a:t>Per passare  da“</a:t>
            </a:r>
            <a:r>
              <a:rPr lang="it-IT" sz="8000" b="1" i="1" dirty="0" smtClean="0"/>
              <a:t>grammi</a:t>
            </a:r>
            <a:r>
              <a:rPr lang="it-IT" sz="8000" b="1" dirty="0" smtClean="0"/>
              <a:t>” a “</a:t>
            </a:r>
            <a:r>
              <a:rPr lang="it-IT" sz="8000" b="1" i="1" dirty="0" smtClean="0"/>
              <a:t>chilogrammi”</a:t>
            </a:r>
            <a:r>
              <a:rPr lang="it-IT" sz="8000" b="1" dirty="0" smtClean="0"/>
              <a:t> è necessario dividere per mille. 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800" b="1" dirty="0" smtClean="0"/>
              <a:t>102 g = (102 / 1000 ) kg = 0,102 kg</a:t>
            </a:r>
          </a:p>
          <a:p>
            <a:pPr algn="ctr">
              <a:buNone/>
            </a:pPr>
            <a:r>
              <a:rPr lang="it-IT" sz="8800" b="1" dirty="0" smtClean="0">
                <a:solidFill>
                  <a:srgbClr val="FF0000"/>
                </a:solidFill>
              </a:rPr>
              <a:t>102 g = 0, 102 kg</a:t>
            </a:r>
            <a:endParaRPr lang="it-IT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it-IT" sz="8800" b="1" dirty="0" smtClean="0">
                <a:solidFill>
                  <a:srgbClr val="FF0000"/>
                </a:solidFill>
              </a:rPr>
              <a:t>Secondo </a:t>
            </a:r>
            <a:r>
              <a:rPr lang="it-IT" sz="8800" b="1" dirty="0" err="1" smtClean="0">
                <a:solidFill>
                  <a:srgbClr val="FF0000"/>
                </a:solidFill>
              </a:rPr>
              <a:t>step</a:t>
            </a:r>
            <a:endParaRPr lang="it-IT" sz="8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500" b="1" dirty="0" smtClean="0"/>
              <a:t>Moltiplichiamo la massa, espressa in chilogrammi, per la costante “g = 9,81 N/kg”</a:t>
            </a:r>
            <a:endParaRPr lang="it-IT" sz="7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600" dirty="0" smtClean="0"/>
              <a:t>P = mg =</a:t>
            </a:r>
          </a:p>
          <a:p>
            <a:pPr algn="ctr">
              <a:buNone/>
            </a:pPr>
            <a:r>
              <a:rPr lang="it-IT" sz="9600" dirty="0" smtClean="0"/>
              <a:t>= (0,102 kg) ( 9,81 N/kg) = 1,00062 N </a:t>
            </a:r>
            <a:endParaRPr lang="it-I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-171400"/>
            <a:ext cx="8229600" cy="6840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8600" b="1" dirty="0" smtClean="0"/>
              <a:t>Il numero di cifre significative della massa e della costante “g” è pari a tre.</a:t>
            </a:r>
            <a:endParaRPr lang="it-IT" sz="8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000" b="1" dirty="0" smtClean="0"/>
              <a:t>Possiamo pertanto approssimare il valore di “P”, prodotto di “m” e “g”  a “  1,00 N”.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000" b="1" dirty="0" smtClean="0">
                <a:solidFill>
                  <a:srgbClr val="FF0000"/>
                </a:solidFill>
              </a:rPr>
              <a:t>UN OGGETTO AVENTE UNA MASSA </a:t>
            </a:r>
            <a:r>
              <a:rPr lang="it-IT" sz="7000" b="1" dirty="0" err="1" smtClean="0">
                <a:solidFill>
                  <a:srgbClr val="FF0000"/>
                </a:solidFill>
              </a:rPr>
              <a:t>DI</a:t>
            </a:r>
            <a:r>
              <a:rPr lang="it-IT" sz="7000" b="1" dirty="0" smtClean="0">
                <a:solidFill>
                  <a:srgbClr val="FF0000"/>
                </a:solidFill>
              </a:rPr>
              <a:t> 102 g, SULLA TERRA, HA UN PESO PARI A circa UN NEWTON. (1 N).</a:t>
            </a:r>
            <a:endParaRPr lang="it-IT" sz="7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Autofit/>
          </a:bodyPr>
          <a:lstStyle/>
          <a:p>
            <a:r>
              <a:rPr lang="it-IT" sz="8000" b="1" dirty="0" smtClean="0"/>
              <a:t>Calcoliamo, adesso, la forza peso dell’oggetto sulla luna.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400" b="1" dirty="0" smtClean="0"/>
              <a:t>La costante “g” sulla luna, non ha lo stesso valore che sulla terra ma è pari esattamente a un sesto.</a:t>
            </a:r>
            <a:endParaRPr lang="it-IT" sz="7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8000" b="1" dirty="0" smtClean="0"/>
              <a:t>in quanto non è stata aggiunta né sottratta della materia all’oggetto stesso.</a:t>
            </a:r>
            <a:endParaRPr lang="it-IT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sz="35200" b="1" dirty="0" smtClean="0"/>
              <a:t>Indichiamo con: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sz="5800" b="1" dirty="0" smtClean="0"/>
          </a:p>
          <a:p>
            <a:pPr>
              <a:buNone/>
            </a:pPr>
            <a:endParaRPr lang="it-IT" sz="5800" b="1" dirty="0" smtClean="0"/>
          </a:p>
          <a:p>
            <a:pPr>
              <a:buNone/>
            </a:pPr>
            <a:endParaRPr lang="it-IT" sz="20200" b="1" dirty="0" smtClean="0"/>
          </a:p>
          <a:p>
            <a:pPr>
              <a:buNone/>
            </a:pPr>
            <a:r>
              <a:rPr lang="it-IT" sz="35200" b="1" dirty="0" smtClean="0"/>
              <a:t>Il valore della costante “g” sulla luna.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467544" y="1340768"/>
          <a:ext cx="2808312" cy="1948937"/>
        </p:xfrm>
        <a:graphic>
          <a:graphicData uri="http://schemas.openxmlformats.org/presentationml/2006/ole">
            <p:oleObj spid="_x0000_s38914" name="Equazione" r:id="rId3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9600" b="1" dirty="0" smtClean="0"/>
              <a:t>Indichiamo con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sz="9600" b="1" dirty="0" smtClean="0"/>
              <a:t>Il valore della costante “g” sulla terra.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611560" y="1484784"/>
          <a:ext cx="1800200" cy="2057948"/>
        </p:xfrm>
        <a:graphic>
          <a:graphicData uri="http://schemas.openxmlformats.org/presentationml/2006/ole">
            <p:oleObj spid="_x0000_s54274" name="Equazione" r:id="rId3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600" dirty="0" smtClean="0"/>
              <a:t>Varrà la relazione seguente:</a:t>
            </a:r>
            <a:endParaRPr lang="it-IT" sz="6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403648" y="1844824"/>
          <a:ext cx="6912768" cy="4464495"/>
        </p:xfrm>
        <a:graphic>
          <a:graphicData uri="http://schemas.openxmlformats.org/presentationml/2006/ole">
            <p:oleObj spid="_x0000_s39938" name="Equazione" r:id="rId3" imgW="609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algn="ctr">
              <a:buNone/>
            </a:pPr>
            <a:r>
              <a:rPr lang="it-IT" sz="7200" b="1" dirty="0" smtClean="0"/>
              <a:t>La forza peso dell’oggetto sulla luna sarà allora pari a :</a:t>
            </a:r>
          </a:p>
          <a:p>
            <a:pPr algn="ctr">
              <a:buNone/>
            </a:pPr>
            <a:endParaRPr lang="it-IT" sz="7200" b="1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259632" y="4509120"/>
          <a:ext cx="6546223" cy="2060848"/>
        </p:xfrm>
        <a:graphic>
          <a:graphicData uri="http://schemas.openxmlformats.org/presentationml/2006/ole">
            <p:oleObj spid="_x0000_s52226" name="Equazione" r:id="rId3" imgW="6858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>
            <p:ph idx="1"/>
          </p:nvPr>
        </p:nvGraphicFramePr>
        <p:xfrm>
          <a:off x="701712" y="692696"/>
          <a:ext cx="7614704" cy="2022698"/>
        </p:xfrm>
        <a:graphic>
          <a:graphicData uri="http://schemas.openxmlformats.org/presentationml/2006/ole">
            <p:oleObj spid="_x0000_s53250" name="Equazione" r:id="rId3" imgW="812520" imgH="21564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96779" y="2708920"/>
          <a:ext cx="9095224" cy="2232248"/>
        </p:xfrm>
        <a:graphic>
          <a:graphicData uri="http://schemas.openxmlformats.org/presentationml/2006/ole">
            <p:oleObj spid="_x0000_s53251" name="Equazione" r:id="rId4" imgW="1523880" imgH="41904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555775" y="4869160"/>
          <a:ext cx="4692945" cy="1368152"/>
        </p:xfrm>
        <a:graphic>
          <a:graphicData uri="http://schemas.openxmlformats.org/presentationml/2006/ole">
            <p:oleObj spid="_x0000_s53252" name="Equazione" r:id="rId5" imgW="622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8000" b="1" dirty="0" smtClean="0">
                <a:solidFill>
                  <a:srgbClr val="FF0000"/>
                </a:solidFill>
              </a:rPr>
              <a:t>PESO</a:t>
            </a:r>
            <a:endParaRPr lang="it-IT" sz="8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7000" b="1" dirty="0" smtClean="0"/>
              <a:t>Il peso di un oggetto dipende dalla forza di gravità che, al contrario della massa, </a:t>
            </a:r>
            <a:endParaRPr lang="it-IT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algn="ctr">
              <a:buNone/>
            </a:pPr>
            <a:r>
              <a:rPr lang="it-IT" sz="8800" b="1" dirty="0" smtClean="0"/>
              <a:t>cambia spostandoci da un posto all’altro.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300" b="1" cap="all" dirty="0" smtClean="0">
                <a:solidFill>
                  <a:srgbClr val="FF0000"/>
                </a:solidFill>
              </a:rPr>
              <a:t>IL PESO CAMBIA SPOSTANDOCI DA UN POSTO AD UN ALTRO.</a:t>
            </a:r>
            <a:endParaRPr lang="it-IT" sz="9300" b="1" cap="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400" b="1" dirty="0" smtClean="0"/>
              <a:t>Nella successiva animazione è mostrato un certo oggetto ..</a:t>
            </a:r>
            <a:endParaRPr lang="it-IT" sz="9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732</Words>
  <Application>Microsoft Office PowerPoint</Application>
  <PresentationFormat>Presentazione su schermo (4:3)</PresentationFormat>
  <Paragraphs>82</Paragraphs>
  <Slides>54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6" baseType="lpstr">
      <vt:lpstr>Tema di Office</vt:lpstr>
      <vt:lpstr>Equazione</vt:lpstr>
      <vt:lpstr>Forza peso e massa</vt:lpstr>
      <vt:lpstr>Diapositiva 2</vt:lpstr>
      <vt:lpstr>Diapositiva 3</vt:lpstr>
      <vt:lpstr>Diapositiva 4</vt:lpstr>
      <vt:lpstr>Diapositiva 5</vt:lpstr>
      <vt:lpstr>PESO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COME RICAVARE UNA FORMULA INVERSA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Esercizio</vt:lpstr>
      <vt:lpstr>Primo step</vt:lpstr>
      <vt:lpstr>Diapositiva 41</vt:lpstr>
      <vt:lpstr>Diapositiva 42</vt:lpstr>
      <vt:lpstr>Secondo step</vt:lpstr>
      <vt:lpstr>Diapositiva 44</vt:lpstr>
      <vt:lpstr>Diapositiva 45</vt:lpstr>
      <vt:lpstr>Diapositiva 46</vt:lpstr>
      <vt:lpstr>Diapositiva 47</vt:lpstr>
      <vt:lpstr>Calcoliamo, adesso, la forza peso dell’oggetto sulla luna.</vt:lpstr>
      <vt:lpstr>Diapositiva 49</vt:lpstr>
      <vt:lpstr>Diapositiva 50</vt:lpstr>
      <vt:lpstr>Diapositiva 51</vt:lpstr>
      <vt:lpstr>Varrà la relazione seguente:</vt:lpstr>
      <vt:lpstr>Diapositiva 53</vt:lpstr>
      <vt:lpstr>Diapositiva 54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francesco</dc:creator>
  <cp:lastModifiedBy>francesco</cp:lastModifiedBy>
  <cp:revision>37</cp:revision>
  <dcterms:created xsi:type="dcterms:W3CDTF">2013-02-04T09:35:54Z</dcterms:created>
  <dcterms:modified xsi:type="dcterms:W3CDTF">2013-09-27T11:56:14Z</dcterms:modified>
</cp:coreProperties>
</file>