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9B78-4B09-411F-9586-9F0D1436510F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CB04-53D0-4D54-A0CB-4011D56441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012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9B78-4B09-411F-9586-9F0D1436510F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CB04-53D0-4D54-A0CB-4011D56441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414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9B78-4B09-411F-9586-9F0D1436510F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CB04-53D0-4D54-A0CB-4011D56441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094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9B78-4B09-411F-9586-9F0D1436510F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CB04-53D0-4D54-A0CB-4011D56441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16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9B78-4B09-411F-9586-9F0D1436510F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CB04-53D0-4D54-A0CB-4011D56441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72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9B78-4B09-411F-9586-9F0D1436510F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CB04-53D0-4D54-A0CB-4011D56441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970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9B78-4B09-411F-9586-9F0D1436510F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CB04-53D0-4D54-A0CB-4011D56441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039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9B78-4B09-411F-9586-9F0D1436510F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CB04-53D0-4D54-A0CB-4011D56441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465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9B78-4B09-411F-9586-9F0D1436510F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CB04-53D0-4D54-A0CB-4011D56441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915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9B78-4B09-411F-9586-9F0D1436510F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CB04-53D0-4D54-A0CB-4011D56441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180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9B78-4B09-411F-9586-9F0D1436510F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3CB04-53D0-4D54-A0CB-4011D56441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584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B9B78-4B09-411F-9586-9F0D1436510F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3CB04-53D0-4D54-A0CB-4011D56441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940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4976"/>
          </a:xfrm>
        </p:spPr>
        <p:txBody>
          <a:bodyPr/>
          <a:lstStyle/>
          <a:p>
            <a:r>
              <a:rPr lang="it-IT" dirty="0"/>
              <a:t>Momento di una forza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33669" y="1950107"/>
            <a:ext cx="9144000" cy="4240696"/>
          </a:xfr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endParaRPr lang="it-IT" dirty="0"/>
          </a:p>
          <a:p>
            <a:endParaRPr lang="it-IT" dirty="0"/>
          </a:p>
          <a:p>
            <a:pPr algn="just"/>
            <a:r>
              <a:rPr lang="it-IT" dirty="0"/>
              <a:t>            </a:t>
            </a:r>
          </a:p>
          <a:p>
            <a:pPr algn="just"/>
            <a:r>
              <a:rPr lang="it-IT" sz="5400" dirty="0"/>
              <a:t>          </a:t>
            </a:r>
          </a:p>
        </p:txBody>
      </p:sp>
      <p:cxnSp>
        <p:nvCxnSpPr>
          <p:cNvPr id="5" name="Connettore 2 4"/>
          <p:cNvCxnSpPr/>
          <p:nvPr/>
        </p:nvCxnSpPr>
        <p:spPr>
          <a:xfrm flipV="1">
            <a:off x="4545496" y="2968487"/>
            <a:ext cx="2120347" cy="861391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/>
          <p:cNvSpPr/>
          <p:nvPr/>
        </p:nvSpPr>
        <p:spPr>
          <a:xfrm>
            <a:off x="3587262" y="4923692"/>
            <a:ext cx="56270" cy="703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diritto 9"/>
          <p:cNvCxnSpPr/>
          <p:nvPr/>
        </p:nvCxnSpPr>
        <p:spPr>
          <a:xfrm flipV="1">
            <a:off x="1918780" y="2409652"/>
            <a:ext cx="6217920" cy="247591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/>
          <p:cNvCxnSpPr>
            <a:stCxn id="6" idx="0"/>
          </p:cNvCxnSpPr>
          <p:nvPr/>
        </p:nvCxnSpPr>
        <p:spPr>
          <a:xfrm flipH="1" flipV="1">
            <a:off x="3390314" y="4290646"/>
            <a:ext cx="225083" cy="6330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3004333" y="3685735"/>
            <a:ext cx="5375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/>
              <a:t>H</a:t>
            </a:r>
          </a:p>
        </p:txBody>
      </p:sp>
      <p:sp>
        <p:nvSpPr>
          <p:cNvPr id="14" name="Ovale 13"/>
          <p:cNvSpPr/>
          <p:nvPr/>
        </p:nvSpPr>
        <p:spPr>
          <a:xfrm>
            <a:off x="3390314" y="429064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15"/>
          <p:cNvSpPr/>
          <p:nvPr/>
        </p:nvSpPr>
        <p:spPr>
          <a:xfrm>
            <a:off x="4430661" y="3685735"/>
            <a:ext cx="229670" cy="235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4276745" y="3063390"/>
            <a:ext cx="5375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/>
              <a:t>P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3615397" y="4461701"/>
            <a:ext cx="5375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/>
              <a:t>0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5464930" y="3440876"/>
            <a:ext cx="5375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/>
              <a:t>F</a:t>
            </a:r>
          </a:p>
        </p:txBody>
      </p:sp>
      <p:cxnSp>
        <p:nvCxnSpPr>
          <p:cNvPr id="7" name="Connettore 2 6"/>
          <p:cNvCxnSpPr/>
          <p:nvPr/>
        </p:nvCxnSpPr>
        <p:spPr>
          <a:xfrm>
            <a:off x="5605669" y="3448110"/>
            <a:ext cx="3967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e 3"/>
          <p:cNvSpPr/>
          <p:nvPr/>
        </p:nvSpPr>
        <p:spPr>
          <a:xfrm>
            <a:off x="1839133" y="2412013"/>
            <a:ext cx="5950226" cy="3193774"/>
          </a:xfrm>
          <a:prstGeom prst="ellipse">
            <a:avLst/>
          </a:prstGeom>
          <a:solidFill>
            <a:schemeClr val="accent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7922621" y="3685735"/>
            <a:ext cx="2622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Corpo rigido</a:t>
            </a:r>
          </a:p>
        </p:txBody>
      </p:sp>
    </p:spTree>
    <p:extLst>
      <p:ext uri="{BB962C8B-B14F-4D97-AF65-F5344CB8AC3E}">
        <p14:creationId xmlns:p14="http://schemas.microsoft.com/office/powerpoint/2010/main" val="340583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4" grpId="0" animBg="1"/>
      <p:bldP spid="16" grpId="0" animBg="1"/>
      <p:bldP spid="17" grpId="0"/>
      <p:bldP spid="18" grpId="0"/>
      <p:bldP spid="4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11696" y="536203"/>
            <a:ext cx="10515600" cy="6006904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it-IT" sz="6900" dirty="0"/>
              <a:t>Nella precedente figura si ha una forza applicata in un certo punto P di un corpo rigido ed un certo punto O del corpo stesso.</a:t>
            </a:r>
          </a:p>
          <a:p>
            <a:pPr marL="0" indent="0" algn="just">
              <a:buNone/>
            </a:pPr>
            <a:endParaRPr lang="it-IT" sz="6900" dirty="0"/>
          </a:p>
          <a:p>
            <a:pPr marL="0" indent="0" algn="just">
              <a:buNone/>
            </a:pPr>
            <a:r>
              <a:rPr lang="it-IT" sz="6900" dirty="0"/>
              <a:t>Definiamo «</a:t>
            </a:r>
            <a:r>
              <a:rPr lang="it-IT" sz="6900" b="1" dirty="0">
                <a:solidFill>
                  <a:srgbClr val="FF0000"/>
                </a:solidFill>
              </a:rPr>
              <a:t>momento della forza rispetto al punto O</a:t>
            </a:r>
            <a:r>
              <a:rPr lang="it-IT" sz="6900" dirty="0"/>
              <a:t>» il prodotto dell’intensità della forza per il suo braccio.</a:t>
            </a:r>
          </a:p>
          <a:p>
            <a:pPr marL="0" indent="0" algn="just">
              <a:buNone/>
            </a:pPr>
            <a:endParaRPr lang="it-IT" sz="69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it-IT" sz="6900" b="1" dirty="0">
                <a:solidFill>
                  <a:srgbClr val="FF0000"/>
                </a:solidFill>
              </a:rPr>
              <a:t>Il braccio</a:t>
            </a:r>
            <a:r>
              <a:rPr lang="it-IT" sz="6900" dirty="0">
                <a:solidFill>
                  <a:srgbClr val="FF0000"/>
                </a:solidFill>
              </a:rPr>
              <a:t> </a:t>
            </a:r>
            <a:r>
              <a:rPr lang="it-IT" sz="6900" dirty="0"/>
              <a:t>è la distanza fra il punto O e la retta d’azione della forza.</a:t>
            </a:r>
          </a:p>
          <a:p>
            <a:pPr marL="0" indent="0" algn="just">
              <a:buNone/>
            </a:pPr>
            <a:r>
              <a:rPr lang="it-IT" sz="6900" dirty="0"/>
              <a:t>In termini di formula si ha perciò: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9600" dirty="0"/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75228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337625"/>
            <a:ext cx="10515600" cy="5839338"/>
          </a:xfrm>
          <a:gradFill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9600" dirty="0"/>
              <a:t>            </a:t>
            </a:r>
            <a:r>
              <a:rPr lang="it-IT" sz="9600" dirty="0">
                <a:solidFill>
                  <a:srgbClr val="FF0000"/>
                </a:solidFill>
              </a:rPr>
              <a:t>M = F b</a:t>
            </a:r>
          </a:p>
          <a:p>
            <a:pPr marL="0" indent="0">
              <a:buNone/>
            </a:pPr>
            <a:r>
              <a:rPr lang="it-IT" sz="5400" dirty="0"/>
              <a:t>Con il seguente significato dei simboli:</a:t>
            </a:r>
          </a:p>
          <a:p>
            <a:pPr marL="0" indent="0">
              <a:buNone/>
            </a:pPr>
            <a:r>
              <a:rPr lang="it-IT" sz="5400" b="1" dirty="0"/>
              <a:t>F</a:t>
            </a:r>
            <a:r>
              <a:rPr lang="it-IT" sz="5400" dirty="0"/>
              <a:t> : intensità della forza agente [N]</a:t>
            </a:r>
          </a:p>
          <a:p>
            <a:pPr marL="0" indent="0">
              <a:buNone/>
            </a:pPr>
            <a:r>
              <a:rPr lang="it-IT" sz="5400" b="1" dirty="0"/>
              <a:t>b</a:t>
            </a:r>
            <a:r>
              <a:rPr lang="it-IT" sz="5400" dirty="0"/>
              <a:t>: braccio della forza [m]</a:t>
            </a:r>
          </a:p>
          <a:p>
            <a:pPr marL="0" indent="0">
              <a:buNone/>
            </a:pPr>
            <a:r>
              <a:rPr lang="it-IT" sz="5400" b="1" dirty="0"/>
              <a:t>M</a:t>
            </a:r>
            <a:r>
              <a:rPr lang="it-IT" sz="5400" dirty="0"/>
              <a:t>: momento della forza [Nm]</a:t>
            </a:r>
          </a:p>
          <a:p>
            <a:pPr marL="0" indent="0">
              <a:buNone/>
            </a:pP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57478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120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Momento di una forza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Momento di una forza</dc:title>
  <dc:creator>Francesco</dc:creator>
  <cp:lastModifiedBy>Francesco</cp:lastModifiedBy>
  <cp:revision>8</cp:revision>
  <dcterms:created xsi:type="dcterms:W3CDTF">2017-01-14T19:53:00Z</dcterms:created>
  <dcterms:modified xsi:type="dcterms:W3CDTF">2017-01-20T13:13:22Z</dcterms:modified>
</cp:coreProperties>
</file>