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C6E862C-48A6-4501-A262-E82489F52D5A}"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138411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6E862C-48A6-4501-A262-E82489F52D5A}"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19807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6E862C-48A6-4501-A262-E82489F52D5A}"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75242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6E862C-48A6-4501-A262-E82489F52D5A}"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354587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EC6E862C-48A6-4501-A262-E82489F52D5A}"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70176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C6E862C-48A6-4501-A262-E82489F52D5A}" type="datetimeFigureOut">
              <a:rPr lang="it-IT" smtClean="0"/>
              <a:t>10/02/2017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3428419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C6E862C-48A6-4501-A262-E82489F52D5A}" type="datetimeFigureOut">
              <a:rPr lang="it-IT" smtClean="0"/>
              <a:t>10/02/2017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399803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C6E862C-48A6-4501-A262-E82489F52D5A}" type="datetimeFigureOut">
              <a:rPr lang="it-IT" smtClean="0"/>
              <a:t>10/02/2017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195338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6E862C-48A6-4501-A262-E82489F52D5A}" type="datetimeFigureOut">
              <a:rPr lang="it-IT" smtClean="0"/>
              <a:t>10/02/2017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146591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EC6E862C-48A6-4501-A262-E82489F52D5A}" type="datetimeFigureOut">
              <a:rPr lang="it-IT" smtClean="0"/>
              <a:t>10/02/2017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46361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EC6E862C-48A6-4501-A262-E82489F52D5A}" type="datetimeFigureOut">
              <a:rPr lang="it-IT" smtClean="0"/>
              <a:t>10/02/2017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D2BBBD-371B-44EC-B9FF-13CF2DB73129}" type="slidenum">
              <a:rPr lang="it-IT" smtClean="0"/>
              <a:t>‹N›</a:t>
            </a:fld>
            <a:endParaRPr lang="it-IT"/>
          </a:p>
        </p:txBody>
      </p:sp>
    </p:spTree>
    <p:extLst>
      <p:ext uri="{BB962C8B-B14F-4D97-AF65-F5344CB8AC3E}">
        <p14:creationId xmlns:p14="http://schemas.microsoft.com/office/powerpoint/2010/main" val="112037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E862C-48A6-4501-A262-E82489F52D5A}" type="datetimeFigureOut">
              <a:rPr lang="it-IT" smtClean="0"/>
              <a:t>10/02/2017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2BBBD-371B-44EC-B9FF-13CF2DB73129}" type="slidenum">
              <a:rPr lang="it-IT" smtClean="0"/>
              <a:t>‹N›</a:t>
            </a:fld>
            <a:endParaRPr lang="it-IT"/>
          </a:p>
        </p:txBody>
      </p:sp>
    </p:spTree>
    <p:extLst>
      <p:ext uri="{BB962C8B-B14F-4D97-AF65-F5344CB8AC3E}">
        <p14:creationId xmlns:p14="http://schemas.microsoft.com/office/powerpoint/2010/main" val="193673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63757" y="274224"/>
            <a:ext cx="9144000" cy="1011237"/>
          </a:xfrm>
        </p:spPr>
        <p:txBody>
          <a:bodyPr/>
          <a:lstStyle/>
          <a:p>
            <a:r>
              <a:rPr lang="it-IT" b="1" dirty="0"/>
              <a:t>Principio di Archimede</a:t>
            </a:r>
          </a:p>
        </p:txBody>
      </p:sp>
      <p:sp>
        <p:nvSpPr>
          <p:cNvPr id="3" name="Sottotitolo 2"/>
          <p:cNvSpPr>
            <a:spLocks noGrp="1"/>
          </p:cNvSpPr>
          <p:nvPr>
            <p:ph type="subTitle" idx="1"/>
          </p:nvPr>
        </p:nvSpPr>
        <p:spPr>
          <a:xfrm>
            <a:off x="1775792" y="1404730"/>
            <a:ext cx="9144000" cy="1655762"/>
          </a:xfrm>
        </p:spPr>
        <p:txBody>
          <a:bodyPr>
            <a:noAutofit/>
          </a:bodyPr>
          <a:lstStyle/>
          <a:p>
            <a:r>
              <a:rPr lang="it-IT" sz="6000" dirty="0">
                <a:solidFill>
                  <a:srgbClr val="FF0000"/>
                </a:solidFill>
              </a:rPr>
              <a:t>Il principio di Archimede afferma che un corpo  immerso in un liquido riceve una spinta dal basso verso l’alto, uguale al PESO del VOLUME di liquido spostato</a:t>
            </a:r>
          </a:p>
        </p:txBody>
      </p:sp>
    </p:spTree>
    <p:extLst>
      <p:ext uri="{BB962C8B-B14F-4D97-AF65-F5344CB8AC3E}">
        <p14:creationId xmlns:p14="http://schemas.microsoft.com/office/powerpoint/2010/main" val="242894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101010" y="477073"/>
            <a:ext cx="3498574" cy="1265384"/>
          </a:xfrm>
        </p:spPr>
        <p:txBody>
          <a:bodyPr>
            <a:normAutofit/>
          </a:bodyPr>
          <a:lstStyle/>
          <a:p>
            <a:r>
              <a:rPr lang="it-IT" sz="2800" dirty="0"/>
              <a:t>Consideriamo un contenitore con del liquido al suo interno.</a:t>
            </a:r>
          </a:p>
        </p:txBody>
      </p:sp>
      <p:sp>
        <p:nvSpPr>
          <p:cNvPr id="4" name="Cilindro 3"/>
          <p:cNvSpPr/>
          <p:nvPr/>
        </p:nvSpPr>
        <p:spPr>
          <a:xfrm>
            <a:off x="1270961" y="1972021"/>
            <a:ext cx="2252870" cy="3260034"/>
          </a:xfrm>
          <a:prstGeom prst="can">
            <a:avLst/>
          </a:prstGeom>
          <a:solidFill>
            <a:schemeClr val="accent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Cilindro 4"/>
          <p:cNvSpPr/>
          <p:nvPr/>
        </p:nvSpPr>
        <p:spPr>
          <a:xfrm>
            <a:off x="2079344" y="3151163"/>
            <a:ext cx="636104" cy="1046922"/>
          </a:xfrm>
          <a:prstGeom prst="can">
            <a:avLst/>
          </a:prstGeom>
          <a:effectLst>
            <a:outerShdw blurRad="50800" dist="50800" dir="5400000" algn="ctr" rotWithShape="0">
              <a:srgbClr val="FF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660311" y="2966497"/>
            <a:ext cx="795411" cy="369332"/>
          </a:xfrm>
          <a:prstGeom prst="rect">
            <a:avLst/>
          </a:prstGeom>
          <a:noFill/>
        </p:spPr>
        <p:txBody>
          <a:bodyPr wrap="none" rtlCol="0">
            <a:spAutoFit/>
          </a:bodyPr>
          <a:lstStyle/>
          <a:p>
            <a:r>
              <a:rPr lang="it-IT" dirty="0"/>
              <a:t>Base 1</a:t>
            </a:r>
          </a:p>
        </p:txBody>
      </p:sp>
      <p:sp>
        <p:nvSpPr>
          <p:cNvPr id="7" name="CasellaDiTesto 6"/>
          <p:cNvSpPr txBox="1"/>
          <p:nvPr/>
        </p:nvSpPr>
        <p:spPr>
          <a:xfrm>
            <a:off x="2679745" y="4041251"/>
            <a:ext cx="795411" cy="369332"/>
          </a:xfrm>
          <a:prstGeom prst="rect">
            <a:avLst/>
          </a:prstGeom>
          <a:noFill/>
        </p:spPr>
        <p:txBody>
          <a:bodyPr wrap="none" rtlCol="0">
            <a:spAutoFit/>
          </a:bodyPr>
          <a:lstStyle/>
          <a:p>
            <a:r>
              <a:rPr lang="it-IT" dirty="0"/>
              <a:t>Base 2</a:t>
            </a:r>
          </a:p>
        </p:txBody>
      </p:sp>
      <p:sp>
        <p:nvSpPr>
          <p:cNvPr id="8" name="Freccia in su 7"/>
          <p:cNvSpPr/>
          <p:nvPr/>
        </p:nvSpPr>
        <p:spPr>
          <a:xfrm rot="14153997">
            <a:off x="3639344" y="1472936"/>
            <a:ext cx="855072" cy="13132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ottotitolo 2"/>
          <p:cNvSpPr txBox="1">
            <a:spLocks/>
          </p:cNvSpPr>
          <p:nvPr/>
        </p:nvSpPr>
        <p:spPr>
          <a:xfrm>
            <a:off x="4147792" y="2786721"/>
            <a:ext cx="3498574" cy="1265384"/>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800" dirty="0"/>
              <a:t>Immaginiamo d’immergere un oggetto la cui forma è, per fissare le idee, cilindrica</a:t>
            </a:r>
          </a:p>
        </p:txBody>
      </p:sp>
      <p:cxnSp>
        <p:nvCxnSpPr>
          <p:cNvPr id="11" name="Connettore 2 10"/>
          <p:cNvCxnSpPr/>
          <p:nvPr/>
        </p:nvCxnSpPr>
        <p:spPr>
          <a:xfrm flipH="1">
            <a:off x="2715448" y="3602038"/>
            <a:ext cx="1432344" cy="30878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2" name="Sottotitolo 2"/>
          <p:cNvSpPr txBox="1">
            <a:spLocks/>
          </p:cNvSpPr>
          <p:nvPr/>
        </p:nvSpPr>
        <p:spPr>
          <a:xfrm>
            <a:off x="4511208" y="4258537"/>
            <a:ext cx="5308042" cy="168394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800" dirty="0"/>
              <a:t>LA forza complessiva che il liquido eserciterà sull’oggetto di forma cilindrica sarà data dalla differenza fra la forza agente sulla base due meno quella agente sulla base uno</a:t>
            </a:r>
          </a:p>
        </p:txBody>
      </p:sp>
      <p:cxnSp>
        <p:nvCxnSpPr>
          <p:cNvPr id="14" name="Connettore 2 13"/>
          <p:cNvCxnSpPr>
            <a:endCxn id="5" idx="3"/>
          </p:cNvCxnSpPr>
          <p:nvPr/>
        </p:nvCxnSpPr>
        <p:spPr>
          <a:xfrm flipV="1">
            <a:off x="2397396" y="4198085"/>
            <a:ext cx="0" cy="542727"/>
          </a:xfrm>
          <a:prstGeom prst="straightConnector1">
            <a:avLst/>
          </a:prstGeom>
          <a:ln w="762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a:cxnSpLocks/>
            <a:endCxn id="5" idx="0"/>
          </p:cNvCxnSpPr>
          <p:nvPr/>
        </p:nvCxnSpPr>
        <p:spPr>
          <a:xfrm>
            <a:off x="2397396" y="2966497"/>
            <a:ext cx="0" cy="34369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2397395" y="4476475"/>
            <a:ext cx="886067" cy="523220"/>
          </a:xfrm>
          <a:prstGeom prst="rect">
            <a:avLst/>
          </a:prstGeom>
          <a:noFill/>
        </p:spPr>
        <p:txBody>
          <a:bodyPr wrap="square" rtlCol="0">
            <a:spAutoFit/>
          </a:bodyPr>
          <a:lstStyle/>
          <a:p>
            <a:r>
              <a:rPr lang="it-IT" sz="2800" dirty="0"/>
              <a:t>P</a:t>
            </a:r>
            <a:r>
              <a:rPr lang="it-IT" dirty="0"/>
              <a:t> </a:t>
            </a:r>
            <a:r>
              <a:rPr lang="it-IT" sz="1200" dirty="0"/>
              <a:t>2 </a:t>
            </a:r>
            <a:r>
              <a:rPr lang="it-IT" sz="2800" dirty="0"/>
              <a:t>A</a:t>
            </a:r>
          </a:p>
        </p:txBody>
      </p:sp>
      <p:sp>
        <p:nvSpPr>
          <p:cNvPr id="21" name="CasellaDiTesto 20"/>
          <p:cNvSpPr txBox="1"/>
          <p:nvPr/>
        </p:nvSpPr>
        <p:spPr>
          <a:xfrm>
            <a:off x="1678623" y="2608436"/>
            <a:ext cx="886067" cy="523220"/>
          </a:xfrm>
          <a:prstGeom prst="rect">
            <a:avLst/>
          </a:prstGeom>
          <a:noFill/>
        </p:spPr>
        <p:txBody>
          <a:bodyPr wrap="square" rtlCol="0">
            <a:spAutoFit/>
          </a:bodyPr>
          <a:lstStyle/>
          <a:p>
            <a:r>
              <a:rPr lang="it-IT" sz="2800" dirty="0"/>
              <a:t>P</a:t>
            </a:r>
            <a:r>
              <a:rPr lang="it-IT" dirty="0"/>
              <a:t> </a:t>
            </a:r>
            <a:r>
              <a:rPr lang="it-IT" sz="1200" dirty="0"/>
              <a:t>1 </a:t>
            </a:r>
            <a:r>
              <a:rPr lang="it-IT" sz="2800" dirty="0"/>
              <a:t>A</a:t>
            </a:r>
          </a:p>
        </p:txBody>
      </p:sp>
    </p:spTree>
    <p:extLst>
      <p:ext uri="{BB962C8B-B14F-4D97-AF65-F5344CB8AC3E}">
        <p14:creationId xmlns:p14="http://schemas.microsoft.com/office/powerpoint/2010/main" val="213132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xEl>
                                              <p:pRg st="0" end="0"/>
                                            </p:txEl>
                                          </p:spTgt>
                                        </p:tgtEl>
                                        <p:attrNameLst>
                                          <p:attrName>style.visibility</p:attrName>
                                        </p:attrNameLst>
                                      </p:cBhvr>
                                      <p:to>
                                        <p:strVal val="visible"/>
                                      </p:to>
                                    </p:set>
                                    <p:anim calcmode="lin" valueType="num">
                                      <p:cBhvr additive="base">
                                        <p:cTn id="5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500" fill="hold"/>
                                        <p:tgtEl>
                                          <p:spTgt spid="14"/>
                                        </p:tgtEl>
                                        <p:attrNameLst>
                                          <p:attrName>ppt_x</p:attrName>
                                        </p:attrNameLst>
                                      </p:cBhvr>
                                      <p:tavLst>
                                        <p:tav tm="0">
                                          <p:val>
                                            <p:strVal val="#ppt_x"/>
                                          </p:val>
                                        </p:tav>
                                        <p:tav tm="100000">
                                          <p:val>
                                            <p:strVal val="#ppt_x"/>
                                          </p:val>
                                        </p:tav>
                                      </p:tavLst>
                                    </p:anim>
                                    <p:anim calcmode="lin" valueType="num">
                                      <p:cBhvr additive="base">
                                        <p:cTn id="72" dur="500" fill="hold"/>
                                        <p:tgtEl>
                                          <p:spTgt spid="14"/>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additive="base">
                                        <p:cTn id="75" dur="500" fill="hold"/>
                                        <p:tgtEl>
                                          <p:spTgt spid="16"/>
                                        </p:tgtEl>
                                        <p:attrNameLst>
                                          <p:attrName>ppt_x</p:attrName>
                                        </p:attrNameLst>
                                      </p:cBhvr>
                                      <p:tavLst>
                                        <p:tav tm="0">
                                          <p:val>
                                            <p:strVal val="#ppt_x"/>
                                          </p:val>
                                        </p:tav>
                                        <p:tav tm="100000">
                                          <p:val>
                                            <p:strVal val="#ppt_x"/>
                                          </p:val>
                                        </p:tav>
                                      </p:tavLst>
                                    </p:anim>
                                    <p:anim calcmode="lin" valueType="num">
                                      <p:cBhvr additive="base">
                                        <p:cTn id="7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p:bldP spid="7" grpId="0"/>
      <p:bldP spid="8" grpId="0" animBg="1"/>
      <p:bldP spid="9" grpId="0" build="p"/>
      <p:bldP spid="12" grpId="0" build="p"/>
      <p:bldP spid="19"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3896" y="432923"/>
            <a:ext cx="4404360" cy="2887052"/>
          </a:xfrm>
        </p:spPr>
        <p:txBody>
          <a:bodyPr/>
          <a:lstStyle/>
          <a:p>
            <a:pPr marL="0" indent="0">
              <a:buNone/>
            </a:pPr>
            <a:r>
              <a:rPr lang="it-IT" dirty="0"/>
              <a:t>E’ possibile esprimere la forza sulla base uno come prodotto della pressione sulla base uno per l’area della base uno stessa. Lo stesso vale per la forza sulla basse due.</a:t>
            </a:r>
          </a:p>
        </p:txBody>
      </p:sp>
      <p:sp>
        <p:nvSpPr>
          <p:cNvPr id="5" name="Segnaposto contenuto 2"/>
          <p:cNvSpPr txBox="1">
            <a:spLocks/>
          </p:cNvSpPr>
          <p:nvPr/>
        </p:nvSpPr>
        <p:spPr>
          <a:xfrm>
            <a:off x="6131170" y="432923"/>
            <a:ext cx="4404360" cy="19445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dirty="0"/>
              <a:t>LA spinta di Archimede, data dalla differenza fra la forza sulla base due e quella sulla base uno sarà perciò:</a:t>
            </a:r>
          </a:p>
        </p:txBody>
      </p:sp>
      <p:sp>
        <p:nvSpPr>
          <p:cNvPr id="6" name="Freccia in giù 5"/>
          <p:cNvSpPr/>
          <p:nvPr/>
        </p:nvSpPr>
        <p:spPr>
          <a:xfrm>
            <a:off x="7904285" y="2560319"/>
            <a:ext cx="858129" cy="1097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6131170" y="3840478"/>
            <a:ext cx="5120640" cy="523220"/>
          </a:xfrm>
          <a:prstGeom prst="rect">
            <a:avLst/>
          </a:prstGeom>
          <a:noFill/>
        </p:spPr>
        <p:txBody>
          <a:bodyPr wrap="square" rtlCol="0">
            <a:spAutoFit/>
          </a:bodyPr>
          <a:lstStyle/>
          <a:p>
            <a:r>
              <a:rPr lang="it-IT" sz="2800" dirty="0"/>
              <a:t>S=P </a:t>
            </a:r>
            <a:r>
              <a:rPr lang="it-IT" dirty="0"/>
              <a:t>2 </a:t>
            </a:r>
            <a:r>
              <a:rPr lang="it-IT" sz="2800" dirty="0"/>
              <a:t>A - P </a:t>
            </a:r>
            <a:r>
              <a:rPr lang="it-IT" sz="2000" dirty="0"/>
              <a:t>1</a:t>
            </a:r>
            <a:r>
              <a:rPr lang="it-IT" sz="2800" dirty="0"/>
              <a:t> A=A(P </a:t>
            </a:r>
            <a:r>
              <a:rPr lang="it-IT" sz="1600" dirty="0"/>
              <a:t>2</a:t>
            </a:r>
            <a:r>
              <a:rPr lang="it-IT" sz="2800" dirty="0"/>
              <a:t> –P </a:t>
            </a:r>
            <a:r>
              <a:rPr lang="it-IT" sz="1600" dirty="0"/>
              <a:t>1</a:t>
            </a:r>
            <a:r>
              <a:rPr lang="it-IT" sz="2800" dirty="0"/>
              <a:t>) </a:t>
            </a:r>
          </a:p>
        </p:txBody>
      </p:sp>
      <p:sp>
        <p:nvSpPr>
          <p:cNvPr id="9" name="Segnaposto contenuto 2"/>
          <p:cNvSpPr txBox="1">
            <a:spLocks/>
          </p:cNvSpPr>
          <p:nvPr/>
        </p:nvSpPr>
        <p:spPr>
          <a:xfrm>
            <a:off x="881577" y="4256990"/>
            <a:ext cx="4404360" cy="194451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dirty="0"/>
              <a:t>LA differenza P 2 – P1 , in base alla legge di </a:t>
            </a:r>
            <a:r>
              <a:rPr lang="it-IT" dirty="0" err="1"/>
              <a:t>Stevino</a:t>
            </a:r>
            <a:r>
              <a:rPr lang="it-IT" dirty="0"/>
              <a:t> è pari a «</a:t>
            </a:r>
            <a:r>
              <a:rPr lang="it-IT" dirty="0" err="1"/>
              <a:t>dgh</a:t>
            </a:r>
            <a:r>
              <a:rPr lang="it-IT" dirty="0"/>
              <a:t>» . Dove, attenzione, </a:t>
            </a:r>
            <a:r>
              <a:rPr lang="it-IT" b="1" dirty="0"/>
              <a:t>d, </a:t>
            </a:r>
            <a:r>
              <a:rPr lang="it-IT" dirty="0"/>
              <a:t>rappresenta la densità del liquido Si ha allora: </a:t>
            </a:r>
          </a:p>
        </p:txBody>
      </p:sp>
      <p:sp>
        <p:nvSpPr>
          <p:cNvPr id="10" name="Freccia a destra 9"/>
          <p:cNvSpPr/>
          <p:nvPr/>
        </p:nvSpPr>
        <p:spPr>
          <a:xfrm>
            <a:off x="5036234" y="5229248"/>
            <a:ext cx="787791" cy="524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5824025" y="5260096"/>
            <a:ext cx="5120640" cy="523220"/>
          </a:xfrm>
          <a:prstGeom prst="rect">
            <a:avLst/>
          </a:prstGeom>
          <a:noFill/>
        </p:spPr>
        <p:txBody>
          <a:bodyPr wrap="square" rtlCol="0">
            <a:spAutoFit/>
          </a:bodyPr>
          <a:lstStyle/>
          <a:p>
            <a:r>
              <a:rPr lang="it-IT" sz="2800" dirty="0"/>
              <a:t>S=P </a:t>
            </a:r>
            <a:r>
              <a:rPr lang="it-IT" dirty="0"/>
              <a:t>2 </a:t>
            </a:r>
            <a:r>
              <a:rPr lang="it-IT" sz="2800" dirty="0"/>
              <a:t>A - P </a:t>
            </a:r>
            <a:r>
              <a:rPr lang="it-IT" sz="2000" dirty="0"/>
              <a:t>1</a:t>
            </a:r>
            <a:r>
              <a:rPr lang="it-IT" sz="2800" dirty="0"/>
              <a:t> A=A(P </a:t>
            </a:r>
            <a:r>
              <a:rPr lang="it-IT" sz="1600" dirty="0"/>
              <a:t>2</a:t>
            </a:r>
            <a:r>
              <a:rPr lang="it-IT" sz="2800" dirty="0"/>
              <a:t> –P </a:t>
            </a:r>
            <a:r>
              <a:rPr lang="it-IT" sz="1600" dirty="0"/>
              <a:t>1</a:t>
            </a:r>
            <a:r>
              <a:rPr lang="it-IT" sz="2800" dirty="0"/>
              <a:t>)=</a:t>
            </a:r>
            <a:r>
              <a:rPr lang="it-IT" sz="2800" dirty="0" err="1"/>
              <a:t>Adgh</a:t>
            </a:r>
            <a:r>
              <a:rPr lang="it-IT" sz="2800" dirty="0"/>
              <a:t> </a:t>
            </a:r>
          </a:p>
        </p:txBody>
      </p:sp>
    </p:spTree>
    <p:extLst>
      <p:ext uri="{BB962C8B-B14F-4D97-AF65-F5344CB8AC3E}">
        <p14:creationId xmlns:p14="http://schemas.microsoft.com/office/powerpoint/2010/main" val="72829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animBg="1"/>
      <p:bldP spid="7"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65870" y="604911"/>
            <a:ext cx="4140591" cy="1442012"/>
          </a:xfrm>
        </p:spPr>
        <p:txBody>
          <a:bodyPr>
            <a:normAutofit fontScale="90000"/>
          </a:bodyPr>
          <a:lstStyle/>
          <a:p>
            <a:r>
              <a:rPr lang="it-IT" sz="3200" dirty="0"/>
              <a:t>Il prodotto Ah rappresenta il volume del corpo immerso, si ha allora:</a:t>
            </a:r>
          </a:p>
        </p:txBody>
      </p:sp>
      <p:sp>
        <p:nvSpPr>
          <p:cNvPr id="3" name="Sottotitolo 2"/>
          <p:cNvSpPr>
            <a:spLocks noGrp="1"/>
          </p:cNvSpPr>
          <p:nvPr>
            <p:ph type="subTitle" idx="1"/>
          </p:nvPr>
        </p:nvSpPr>
        <p:spPr>
          <a:xfrm>
            <a:off x="6970541" y="2046923"/>
            <a:ext cx="3310597" cy="1655762"/>
          </a:xfrm>
        </p:spPr>
        <p:txBody>
          <a:bodyPr>
            <a:normAutofit lnSpcReduction="10000"/>
          </a:bodyPr>
          <a:lstStyle/>
          <a:p>
            <a:r>
              <a:rPr lang="it-IT" dirty="0"/>
              <a:t>Ma l prodotto densità per volume è pari alla massa del liquido spostato dal cilindretto. Si ha:</a:t>
            </a:r>
          </a:p>
        </p:txBody>
      </p:sp>
      <p:sp>
        <p:nvSpPr>
          <p:cNvPr id="4" name="Freccia a destra 3"/>
          <p:cNvSpPr/>
          <p:nvPr/>
        </p:nvSpPr>
        <p:spPr>
          <a:xfrm>
            <a:off x="4965895" y="1195754"/>
            <a:ext cx="675250" cy="520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7385538" y="1064307"/>
            <a:ext cx="2067951" cy="523220"/>
          </a:xfrm>
          <a:prstGeom prst="rect">
            <a:avLst/>
          </a:prstGeom>
          <a:noFill/>
        </p:spPr>
        <p:txBody>
          <a:bodyPr wrap="square" rtlCol="0">
            <a:spAutoFit/>
          </a:bodyPr>
          <a:lstStyle/>
          <a:p>
            <a:r>
              <a:rPr lang="it-IT" sz="2800" dirty="0"/>
              <a:t>S=</a:t>
            </a:r>
            <a:r>
              <a:rPr lang="it-IT" sz="2800" dirty="0" err="1"/>
              <a:t>Adgh</a:t>
            </a:r>
            <a:r>
              <a:rPr lang="it-IT" sz="2800" dirty="0"/>
              <a:t>=</a:t>
            </a:r>
            <a:r>
              <a:rPr lang="it-IT" sz="2800" dirty="0" err="1"/>
              <a:t>dgv</a:t>
            </a:r>
            <a:r>
              <a:rPr lang="it-IT" sz="2800" dirty="0"/>
              <a:t> </a:t>
            </a:r>
          </a:p>
        </p:txBody>
      </p:sp>
      <p:sp>
        <p:nvSpPr>
          <p:cNvPr id="7" name="CasellaDiTesto 6"/>
          <p:cNvSpPr txBox="1"/>
          <p:nvPr/>
        </p:nvSpPr>
        <p:spPr>
          <a:xfrm>
            <a:off x="7200314" y="3702685"/>
            <a:ext cx="2067951" cy="1107996"/>
          </a:xfrm>
          <a:prstGeom prst="rect">
            <a:avLst/>
          </a:prstGeom>
          <a:noFill/>
        </p:spPr>
        <p:txBody>
          <a:bodyPr wrap="square" rtlCol="0">
            <a:spAutoFit/>
          </a:bodyPr>
          <a:lstStyle/>
          <a:p>
            <a:r>
              <a:rPr lang="it-IT" sz="6600" dirty="0"/>
              <a:t>S=mg </a:t>
            </a:r>
          </a:p>
        </p:txBody>
      </p:sp>
      <p:sp>
        <p:nvSpPr>
          <p:cNvPr id="9" name="Sottotitolo 2"/>
          <p:cNvSpPr txBox="1">
            <a:spLocks/>
          </p:cNvSpPr>
          <p:nvPr/>
        </p:nvSpPr>
        <p:spPr>
          <a:xfrm>
            <a:off x="1821766" y="3480298"/>
            <a:ext cx="3819379" cy="19928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3200" b="1" dirty="0">
                <a:solidFill>
                  <a:srgbClr val="FF0000"/>
                </a:solidFill>
              </a:rPr>
              <a:t>In altre parole la spinta di Archimede è uguale al peso del volume di liquido spostato dal cilindretto immerso.</a:t>
            </a:r>
          </a:p>
        </p:txBody>
      </p:sp>
    </p:spTree>
    <p:extLst>
      <p:ext uri="{BB962C8B-B14F-4D97-AF65-F5344CB8AC3E}">
        <p14:creationId xmlns:p14="http://schemas.microsoft.com/office/powerpoint/2010/main" val="70526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p:bldP spid="7" grpId="0"/>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675861"/>
            <a:ext cx="10515600" cy="5501102"/>
          </a:xfrm>
        </p:spPr>
        <p:txBody>
          <a:bodyPr>
            <a:normAutofit fontScale="70000" lnSpcReduction="20000"/>
          </a:bodyPr>
          <a:lstStyle/>
          <a:p>
            <a:r>
              <a:rPr lang="it-IT" sz="2900" dirty="0"/>
              <a:t>Le navi stanno a galla grazie alla </a:t>
            </a:r>
            <a:r>
              <a:rPr lang="it-IT" sz="2900" b="1" dirty="0"/>
              <a:t>spinta idrostatica</a:t>
            </a:r>
            <a:r>
              <a:rPr lang="it-IT" sz="2900" dirty="0"/>
              <a:t>, principio scoperto dallo scienziato greco Archimede di Siracusa (vissuto nel III sec. a.C.) e che porta il suo nome: "un corpo immerso in un fluido riceve da questo una spinta dal basso verso l’alto uguale al peso del fluido da esso spostato".</a:t>
            </a:r>
          </a:p>
          <a:p>
            <a:r>
              <a:rPr lang="it-IT" sz="2900" dirty="0"/>
              <a:t> </a:t>
            </a:r>
          </a:p>
          <a:p>
            <a:r>
              <a:rPr lang="it-IT" sz="2900" dirty="0"/>
              <a:t>In base al principio di Archimede, il comportamento di un solido immerso in un liquido dipende da due elementi: il suo peso, che agisce dall’alto verso il basso, e la spinta idrostatica, uguale al peso del liquido spostato dal corpo, che agisce dal basso verso l’alto.</a:t>
            </a:r>
          </a:p>
          <a:p>
            <a:r>
              <a:rPr lang="it-IT" sz="2900" dirty="0"/>
              <a:t> </a:t>
            </a:r>
          </a:p>
          <a:p>
            <a:r>
              <a:rPr lang="it-IT" sz="2900" dirty="0"/>
              <a:t>Perciò, affinché un corpo galleggi, è sufficiente che - immerso - </a:t>
            </a:r>
            <a:r>
              <a:rPr lang="it-IT" sz="2900" b="1" i="1" dirty="0"/>
              <a:t>sposti</a:t>
            </a:r>
            <a:r>
              <a:rPr lang="it-IT" sz="2900" dirty="0"/>
              <a:t> una quantità d’acqua di peso uguale o superiore al proprio. È quello che accade con le navi, ma si può facilmente verificare in casa, dov'è facile vedere che un cocomero di qualche chilo (per esempio) immerso in una vasca d'acqua (per esempio la vasca da bagno piena), può galleggiare, mentre una carota - molto leggera - affonda: la dimensione del cocomero è adeguata per spostare un volume d'acqua pari al suo peso, la carota invece, molto piccola, non sposta abbastanza acqua.</a:t>
            </a:r>
          </a:p>
          <a:p>
            <a:r>
              <a:rPr lang="it-IT" sz="2900" dirty="0"/>
              <a:t> </a:t>
            </a:r>
          </a:p>
          <a:p>
            <a:r>
              <a:rPr lang="it-IT" sz="2900" dirty="0"/>
              <a:t>Il principio vale anche per i corpi immersi in un gas e spiega perché la mongolfiera sale: grazie al suo contenuto di aria calda (leggera), il suo peso complessivo è inferiore a quello dell’aria (fredda, pesante) di cui prende il posto.</a:t>
            </a:r>
          </a:p>
          <a:p>
            <a:endParaRPr lang="it-IT" dirty="0"/>
          </a:p>
        </p:txBody>
      </p:sp>
    </p:spTree>
    <p:extLst>
      <p:ext uri="{BB962C8B-B14F-4D97-AF65-F5344CB8AC3E}">
        <p14:creationId xmlns:p14="http://schemas.microsoft.com/office/powerpoint/2010/main" val="104310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342</Words>
  <Application>Microsoft Office PowerPoint</Application>
  <PresentationFormat>Widescreen</PresentationFormat>
  <Paragraphs>26</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Principio di Archimede</vt:lpstr>
      <vt:lpstr>Presentazione standard di PowerPoint</vt:lpstr>
      <vt:lpstr>Presentazione standard di PowerPoint</vt:lpstr>
      <vt:lpstr>Il prodotto Ah rappresenta il volume del corpo immerso, si ha allora:</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 di Archimede</dc:title>
  <dc:creator>Francesco</dc:creator>
  <cp:lastModifiedBy>Francesco</cp:lastModifiedBy>
  <cp:revision>7</cp:revision>
  <dcterms:created xsi:type="dcterms:W3CDTF">2017-02-08T14:03:52Z</dcterms:created>
  <dcterms:modified xsi:type="dcterms:W3CDTF">2017-02-10T21:00:53Z</dcterms:modified>
</cp:coreProperties>
</file>